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aleway"/>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bold.fntdata"/><Relationship Id="rId12"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Italic.fntdata"/><Relationship Id="rId14"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d32bb5db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d32bb5db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ed32bb5db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ed32bb5db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d32bb5db4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d32bb5db4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d32bb5db4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d32bb5db4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d32bb5db4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d32bb5db4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britannica.com/animal/jerboa" TargetMode="External"/><Relationship Id="rId4" Type="http://schemas.openxmlformats.org/officeDocument/2006/relationships/hyperlink" Target="https://doi.org/10.1016/j.jecp.2020.104985" TargetMode="External"/><Relationship Id="rId11" Type="http://schemas.openxmlformats.org/officeDocument/2006/relationships/hyperlink" Target="https://www.worldwildlife.org/magazine/issues/summer-2018/articles/the-long-eared-jerboa-stands-and-hops-in-a-class-of-its-own" TargetMode="External"/><Relationship Id="rId10" Type="http://schemas.openxmlformats.org/officeDocument/2006/relationships/hyperlink" Target="https://ezproxy.bu.edu/login?qurl=https%3A%2F%2Fwww.proquest.com%2Fscholarly-journals%2Fusing-picture-storybooks-support-young-childrens%2Fdocview%2F236424082%2Fse-2%3Faccountid%3D9676" TargetMode="External"/><Relationship Id="rId9" Type="http://schemas.openxmlformats.org/officeDocument/2006/relationships/hyperlink" Target="https://doi-org.ezproxy.bu.edu/10.1177/09636625221089811" TargetMode="External"/><Relationship Id="rId5" Type="http://schemas.openxmlformats.org/officeDocument/2006/relationships/hyperlink" Target="https://doi.org/10.1016/j.jecp.2020.104985" TargetMode="External"/><Relationship Id="rId6" Type="http://schemas.openxmlformats.org/officeDocument/2006/relationships/hyperlink" Target="https://doi.org/10.1111/cdep.12153" TargetMode="External"/><Relationship Id="rId7" Type="http://schemas.openxmlformats.org/officeDocument/2006/relationships/hyperlink" Target="https://doi-org.ezproxy.bu.edu/10.1177/0276236615611798" TargetMode="External"/><Relationship Id="rId8" Type="http://schemas.openxmlformats.org/officeDocument/2006/relationships/hyperlink" Target="https://link-gale-com.ezproxy.bu.edu/apps/doc/A616402760/AONE?u=mlin_b_bumml&amp;sid=bookmark-AONE&amp;xid=d010ff2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Do animal characters help children learn about science?</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Shumita Littlefield</a:t>
            </a:r>
            <a:endParaRPr/>
          </a:p>
        </p:txBody>
      </p:sp>
      <p:pic>
        <p:nvPicPr>
          <p:cNvPr id="60" name="Google Shape;60;p13"/>
          <p:cNvPicPr preferRelativeResize="0"/>
          <p:nvPr/>
        </p:nvPicPr>
        <p:blipFill rotWithShape="1">
          <a:blip r:embed="rId3">
            <a:alphaModFix/>
          </a:blip>
          <a:srcRect b="10749" l="9181" r="6657" t="14338"/>
          <a:stretch/>
        </p:blipFill>
        <p:spPr>
          <a:xfrm>
            <a:off x="5103275" y="2871575"/>
            <a:ext cx="1760526" cy="2089375"/>
          </a:xfrm>
          <a:prstGeom prst="rect">
            <a:avLst/>
          </a:prstGeom>
          <a:noFill/>
          <a:ln>
            <a:noFill/>
          </a:ln>
        </p:spPr>
      </p:pic>
      <p:pic>
        <p:nvPicPr>
          <p:cNvPr id="61" name="Google Shape;61;p13"/>
          <p:cNvPicPr preferRelativeResize="0"/>
          <p:nvPr/>
        </p:nvPicPr>
        <p:blipFill rotWithShape="1">
          <a:blip r:embed="rId4">
            <a:alphaModFix/>
          </a:blip>
          <a:srcRect b="13555" l="24327" r="7908" t="11347"/>
          <a:stretch/>
        </p:blipFill>
        <p:spPr>
          <a:xfrm>
            <a:off x="6937974" y="2871575"/>
            <a:ext cx="1885314" cy="2089375"/>
          </a:xfrm>
          <a:prstGeom prst="rect">
            <a:avLst/>
          </a:prstGeom>
          <a:noFill/>
          <a:ln>
            <a:noFill/>
          </a:ln>
        </p:spPr>
      </p:pic>
      <p:pic>
        <p:nvPicPr>
          <p:cNvPr id="62" name="Google Shape;62;p13"/>
          <p:cNvPicPr preferRelativeResize="0"/>
          <p:nvPr/>
        </p:nvPicPr>
        <p:blipFill rotWithShape="1">
          <a:blip r:embed="rId5">
            <a:alphaModFix/>
          </a:blip>
          <a:srcRect b="32357" l="0" r="0" t="6149"/>
          <a:stretch/>
        </p:blipFill>
        <p:spPr>
          <a:xfrm>
            <a:off x="233175" y="2871575"/>
            <a:ext cx="1911226" cy="2089376"/>
          </a:xfrm>
          <a:prstGeom prst="rect">
            <a:avLst/>
          </a:prstGeom>
          <a:noFill/>
          <a:ln>
            <a:noFill/>
          </a:ln>
        </p:spPr>
      </p:pic>
      <p:pic>
        <p:nvPicPr>
          <p:cNvPr id="63" name="Google Shape;63;p13"/>
          <p:cNvPicPr preferRelativeResize="0"/>
          <p:nvPr/>
        </p:nvPicPr>
        <p:blipFill>
          <a:blip r:embed="rId6">
            <a:alphaModFix/>
          </a:blip>
          <a:stretch>
            <a:fillRect/>
          </a:stretch>
        </p:blipFill>
        <p:spPr>
          <a:xfrm>
            <a:off x="2196775" y="2871575"/>
            <a:ext cx="2089375" cy="208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have always been animal characters</a:t>
            </a:r>
            <a:endParaRPr/>
          </a:p>
        </p:txBody>
      </p:sp>
      <p:sp>
        <p:nvSpPr>
          <p:cNvPr id="69" name="Google Shape;69;p14"/>
          <p:cNvSpPr txBox="1"/>
          <p:nvPr>
            <p:ph idx="1" type="body"/>
          </p:nvPr>
        </p:nvSpPr>
        <p:spPr>
          <a:xfrm>
            <a:off x="311700" y="1152475"/>
            <a:ext cx="3268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When presented with books about humans or about animals, children are more likely to choose the animal story (Conrad, 2021)</a:t>
            </a:r>
            <a:endParaRPr/>
          </a:p>
          <a:p>
            <a:pPr indent="-342900" lvl="0" marL="457200" rtl="0" algn="l">
              <a:spcBef>
                <a:spcPts val="0"/>
              </a:spcBef>
              <a:spcAft>
                <a:spcPts val="0"/>
              </a:spcAft>
              <a:buSzPts val="1800"/>
              <a:buChar char="-"/>
            </a:pPr>
            <a:r>
              <a:rPr lang="en"/>
              <a:t>This trend has persisted throughout time</a:t>
            </a:r>
            <a:endParaRPr/>
          </a:p>
          <a:p>
            <a:pPr indent="-342900" lvl="0" marL="457200" rtl="0" algn="l">
              <a:spcBef>
                <a:spcPts val="0"/>
              </a:spcBef>
              <a:spcAft>
                <a:spcPts val="0"/>
              </a:spcAft>
              <a:buSzPts val="1800"/>
              <a:buChar char="-"/>
            </a:pPr>
            <a:r>
              <a:rPr lang="en"/>
              <a:t>Do children learn about animals from these characters?</a:t>
            </a:r>
            <a:endParaRPr/>
          </a:p>
        </p:txBody>
      </p:sp>
      <p:pic>
        <p:nvPicPr>
          <p:cNvPr id="70" name="Google Shape;70;p14"/>
          <p:cNvPicPr preferRelativeResize="0"/>
          <p:nvPr/>
        </p:nvPicPr>
        <p:blipFill>
          <a:blip r:embed="rId3">
            <a:alphaModFix/>
          </a:blip>
          <a:stretch>
            <a:fillRect/>
          </a:stretch>
        </p:blipFill>
        <p:spPr>
          <a:xfrm>
            <a:off x="3732300" y="1220825"/>
            <a:ext cx="5132801" cy="3770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4050900" cy="6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220"/>
              <a:t>‘Humanness’ distances stories from real animals</a:t>
            </a:r>
            <a:endParaRPr sz="2220"/>
          </a:p>
        </p:txBody>
      </p:sp>
      <p:sp>
        <p:nvSpPr>
          <p:cNvPr id="76" name="Google Shape;76;p15"/>
          <p:cNvSpPr txBox="1"/>
          <p:nvPr/>
        </p:nvSpPr>
        <p:spPr>
          <a:xfrm>
            <a:off x="611125" y="1068425"/>
            <a:ext cx="3229500" cy="337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Source Sans Pro"/>
              <a:buChar char="-"/>
            </a:pPr>
            <a:r>
              <a:rPr lang="en" sz="1800">
                <a:solidFill>
                  <a:schemeClr val="lt2"/>
                </a:solidFill>
                <a:latin typeface="Source Sans Pro"/>
                <a:ea typeface="Source Sans Pro"/>
                <a:cs typeface="Source Sans Pro"/>
                <a:sym typeface="Source Sans Pro"/>
              </a:rPr>
              <a:t>When an animal character is ‘too’ human-like, children struggle to associate it with real animals</a:t>
            </a:r>
            <a:endParaRPr sz="1800">
              <a:solidFill>
                <a:schemeClr val="lt2"/>
              </a:solidFill>
              <a:latin typeface="Source Sans Pro"/>
              <a:ea typeface="Source Sans Pro"/>
              <a:cs typeface="Source Sans Pro"/>
              <a:sym typeface="Source Sans Pro"/>
            </a:endParaRPr>
          </a:p>
          <a:p>
            <a:pPr indent="-342900" lvl="0" marL="457200" rtl="0" algn="l">
              <a:spcBef>
                <a:spcPts val="0"/>
              </a:spcBef>
              <a:spcAft>
                <a:spcPts val="0"/>
              </a:spcAft>
              <a:buClr>
                <a:schemeClr val="lt2"/>
              </a:buClr>
              <a:buSzPts val="1800"/>
              <a:buFont typeface="Source Sans Pro"/>
              <a:buChar char="-"/>
            </a:pPr>
            <a:r>
              <a:rPr lang="en" sz="1800">
                <a:solidFill>
                  <a:schemeClr val="lt2"/>
                </a:solidFill>
                <a:latin typeface="Source Sans Pro"/>
                <a:ea typeface="Source Sans Pro"/>
                <a:cs typeface="Source Sans Pro"/>
                <a:sym typeface="Source Sans Pro"/>
              </a:rPr>
              <a:t>It is more effective to depict animal characters engaging in behavior true to their species (Geerdts, 2016)</a:t>
            </a:r>
            <a:endParaRPr sz="1800">
              <a:solidFill>
                <a:schemeClr val="lt2"/>
              </a:solidFill>
              <a:latin typeface="Source Sans Pro"/>
              <a:ea typeface="Source Sans Pro"/>
              <a:cs typeface="Source Sans Pro"/>
              <a:sym typeface="Source Sans Pro"/>
            </a:endParaRPr>
          </a:p>
        </p:txBody>
      </p:sp>
      <p:pic>
        <p:nvPicPr>
          <p:cNvPr id="77" name="Google Shape;77;p15"/>
          <p:cNvPicPr preferRelativeResize="0"/>
          <p:nvPr/>
        </p:nvPicPr>
        <p:blipFill rotWithShape="1">
          <a:blip r:embed="rId3">
            <a:alphaModFix/>
          </a:blip>
          <a:srcRect b="0" l="28562" r="32667" t="0"/>
          <a:stretch/>
        </p:blipFill>
        <p:spPr>
          <a:xfrm>
            <a:off x="4800375" y="445034"/>
            <a:ext cx="1835076" cy="2662542"/>
          </a:xfrm>
          <a:prstGeom prst="rect">
            <a:avLst/>
          </a:prstGeom>
          <a:noFill/>
          <a:ln>
            <a:noFill/>
          </a:ln>
        </p:spPr>
      </p:pic>
      <p:pic>
        <p:nvPicPr>
          <p:cNvPr id="78" name="Google Shape;78;p15"/>
          <p:cNvPicPr preferRelativeResize="0"/>
          <p:nvPr/>
        </p:nvPicPr>
        <p:blipFill rotWithShape="1">
          <a:blip r:embed="rId4">
            <a:alphaModFix/>
          </a:blip>
          <a:srcRect b="0" l="0" r="0" t="16184"/>
          <a:stretch/>
        </p:blipFill>
        <p:spPr>
          <a:xfrm>
            <a:off x="6860450" y="1638825"/>
            <a:ext cx="1656701" cy="2083348"/>
          </a:xfrm>
          <a:prstGeom prst="rect">
            <a:avLst/>
          </a:prstGeom>
          <a:noFill/>
          <a:ln>
            <a:noFill/>
          </a:ln>
        </p:spPr>
      </p:pic>
      <p:pic>
        <p:nvPicPr>
          <p:cNvPr id="79" name="Google Shape;79;p15"/>
          <p:cNvPicPr preferRelativeResize="0"/>
          <p:nvPr/>
        </p:nvPicPr>
        <p:blipFill rotWithShape="1">
          <a:blip r:embed="rId5">
            <a:alphaModFix/>
          </a:blip>
          <a:srcRect b="0" l="20137" r="15992" t="0"/>
          <a:stretch/>
        </p:blipFill>
        <p:spPr>
          <a:xfrm>
            <a:off x="7595200" y="3049125"/>
            <a:ext cx="1359274" cy="131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humanness distances stories from real life</a:t>
            </a:r>
            <a:endParaRPr/>
          </a:p>
        </p:txBody>
      </p:sp>
      <p:sp>
        <p:nvSpPr>
          <p:cNvPr id="85" name="Google Shape;85;p16"/>
          <p:cNvSpPr txBox="1"/>
          <p:nvPr>
            <p:ph idx="1" type="body"/>
          </p:nvPr>
        </p:nvSpPr>
        <p:spPr>
          <a:xfrm>
            <a:off x="311700" y="1152475"/>
            <a:ext cx="4855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Children only struggle with animal characters that look and act like humans</a:t>
            </a:r>
            <a:endParaRPr/>
          </a:p>
          <a:p>
            <a:pPr indent="-342900" lvl="0" marL="457200" rtl="0" algn="l">
              <a:spcBef>
                <a:spcPts val="0"/>
              </a:spcBef>
              <a:spcAft>
                <a:spcPts val="0"/>
              </a:spcAft>
              <a:buSzPts val="1800"/>
              <a:buChar char="-"/>
            </a:pPr>
            <a:r>
              <a:rPr lang="en"/>
              <a:t>Text in stories can use human characteristics and qualities to describe animal characters, and children will still associate the character with real animals (Geerdts, 2016).</a:t>
            </a:r>
            <a:endParaRPr/>
          </a:p>
        </p:txBody>
      </p:sp>
      <p:pic>
        <p:nvPicPr>
          <p:cNvPr id="86" name="Google Shape;86;p16"/>
          <p:cNvPicPr preferRelativeResize="0"/>
          <p:nvPr/>
        </p:nvPicPr>
        <p:blipFill>
          <a:blip r:embed="rId3">
            <a:alphaModFix/>
          </a:blip>
          <a:stretch>
            <a:fillRect/>
          </a:stretch>
        </p:blipFill>
        <p:spPr>
          <a:xfrm>
            <a:off x="5625125" y="1014049"/>
            <a:ext cx="2972100" cy="3851075"/>
          </a:xfrm>
          <a:prstGeom prst="rect">
            <a:avLst/>
          </a:prstGeom>
          <a:noFill/>
          <a:ln>
            <a:noFill/>
          </a:ln>
        </p:spPr>
      </p:pic>
      <p:pic>
        <p:nvPicPr>
          <p:cNvPr id="87" name="Google Shape;87;p16"/>
          <p:cNvPicPr preferRelativeResize="0"/>
          <p:nvPr/>
        </p:nvPicPr>
        <p:blipFill>
          <a:blip r:embed="rId4">
            <a:alphaModFix/>
          </a:blip>
          <a:stretch>
            <a:fillRect/>
          </a:stretch>
        </p:blipFill>
        <p:spPr>
          <a:xfrm>
            <a:off x="582475" y="3523900"/>
            <a:ext cx="4585026" cy="134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4050900" cy="6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220"/>
              <a:t>The most effective combination</a:t>
            </a:r>
            <a:endParaRPr sz="2220"/>
          </a:p>
        </p:txBody>
      </p:sp>
      <p:sp>
        <p:nvSpPr>
          <p:cNvPr id="93" name="Google Shape;93;p17"/>
          <p:cNvSpPr txBox="1"/>
          <p:nvPr/>
        </p:nvSpPr>
        <p:spPr>
          <a:xfrm>
            <a:off x="611125" y="1068425"/>
            <a:ext cx="3229500" cy="337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Source Sans Pro"/>
              <a:buChar char="-"/>
            </a:pPr>
            <a:r>
              <a:rPr lang="en" sz="1800">
                <a:solidFill>
                  <a:schemeClr val="lt2"/>
                </a:solidFill>
                <a:latin typeface="Source Sans Pro"/>
                <a:ea typeface="Source Sans Pro"/>
                <a:cs typeface="Source Sans Pro"/>
                <a:sym typeface="Source Sans Pro"/>
              </a:rPr>
              <a:t>Based on my research, I believe that the most effective way to teach children about animals through stories is to use </a:t>
            </a:r>
            <a:r>
              <a:rPr b="1" lang="en" sz="1800">
                <a:solidFill>
                  <a:schemeClr val="lt2"/>
                </a:solidFill>
                <a:latin typeface="Source Sans Pro"/>
                <a:ea typeface="Source Sans Pro"/>
                <a:cs typeface="Source Sans Pro"/>
                <a:sym typeface="Source Sans Pro"/>
              </a:rPr>
              <a:t>realistic images </a:t>
            </a:r>
            <a:r>
              <a:rPr lang="en" sz="1800">
                <a:solidFill>
                  <a:schemeClr val="lt2"/>
                </a:solidFill>
                <a:latin typeface="Source Sans Pro"/>
                <a:ea typeface="Source Sans Pro"/>
                <a:cs typeface="Source Sans Pro"/>
                <a:sym typeface="Source Sans Pro"/>
              </a:rPr>
              <a:t>and </a:t>
            </a:r>
            <a:r>
              <a:rPr b="1" lang="en" sz="1800">
                <a:solidFill>
                  <a:schemeClr val="lt2"/>
                </a:solidFill>
                <a:latin typeface="Source Sans Pro"/>
                <a:ea typeface="Source Sans Pro"/>
                <a:cs typeface="Source Sans Pro"/>
                <a:sym typeface="Source Sans Pro"/>
              </a:rPr>
              <a:t>anthropomorphic descriptions</a:t>
            </a:r>
            <a:endParaRPr b="1" sz="1800">
              <a:solidFill>
                <a:schemeClr val="lt2"/>
              </a:solidFill>
              <a:latin typeface="Source Sans Pro"/>
              <a:ea typeface="Source Sans Pro"/>
              <a:cs typeface="Source Sans Pro"/>
              <a:sym typeface="Source Sans Pro"/>
            </a:endParaRPr>
          </a:p>
          <a:p>
            <a:pPr indent="-342900" lvl="0" marL="457200" rtl="0" algn="l">
              <a:spcBef>
                <a:spcPts val="0"/>
              </a:spcBef>
              <a:spcAft>
                <a:spcPts val="0"/>
              </a:spcAft>
              <a:buClr>
                <a:schemeClr val="lt2"/>
              </a:buClr>
              <a:buSzPts val="1800"/>
              <a:buFont typeface="Source Sans Pro"/>
              <a:buChar char="-"/>
            </a:pPr>
            <a:r>
              <a:rPr lang="en" sz="1800">
                <a:solidFill>
                  <a:schemeClr val="lt2"/>
                </a:solidFill>
                <a:latin typeface="Source Sans Pro"/>
                <a:ea typeface="Source Sans Pro"/>
                <a:cs typeface="Source Sans Pro"/>
                <a:sym typeface="Source Sans Pro"/>
              </a:rPr>
              <a:t>I chose an unfamiliar animal (Jerboa) to reduce interference from prior knowledge</a:t>
            </a:r>
            <a:endParaRPr sz="1800">
              <a:solidFill>
                <a:schemeClr val="lt2"/>
              </a:solidFill>
              <a:latin typeface="Source Sans Pro"/>
              <a:ea typeface="Source Sans Pro"/>
              <a:cs typeface="Source Sans Pro"/>
              <a:sym typeface="Source Sans Pro"/>
            </a:endParaRPr>
          </a:p>
        </p:txBody>
      </p:sp>
      <p:pic>
        <p:nvPicPr>
          <p:cNvPr id="94" name="Google Shape;94;p17"/>
          <p:cNvPicPr preferRelativeResize="0"/>
          <p:nvPr/>
        </p:nvPicPr>
        <p:blipFill>
          <a:blip r:embed="rId3">
            <a:alphaModFix/>
          </a:blip>
          <a:stretch>
            <a:fillRect/>
          </a:stretch>
        </p:blipFill>
        <p:spPr>
          <a:xfrm>
            <a:off x="4786400" y="232700"/>
            <a:ext cx="3229500" cy="2357525"/>
          </a:xfrm>
          <a:prstGeom prst="rect">
            <a:avLst/>
          </a:prstGeom>
          <a:noFill/>
          <a:ln>
            <a:noFill/>
          </a:ln>
        </p:spPr>
      </p:pic>
      <p:pic>
        <p:nvPicPr>
          <p:cNvPr id="95" name="Google Shape;95;p17"/>
          <p:cNvPicPr preferRelativeResize="0"/>
          <p:nvPr/>
        </p:nvPicPr>
        <p:blipFill>
          <a:blip r:embed="rId4">
            <a:alphaModFix/>
          </a:blip>
          <a:stretch>
            <a:fillRect/>
          </a:stretch>
        </p:blipFill>
        <p:spPr>
          <a:xfrm>
            <a:off x="5917775" y="2492525"/>
            <a:ext cx="2941755" cy="2248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Clr>
                <a:schemeClr val="dk2"/>
              </a:buClr>
              <a:buSzPct val="110000"/>
              <a:buFont typeface="Arial"/>
              <a:buNone/>
            </a:pPr>
            <a:r>
              <a:rPr lang="en" sz="1000">
                <a:solidFill>
                  <a:schemeClr val="accent1"/>
                </a:solidFill>
                <a:highlight>
                  <a:srgbClr val="FFFFFF"/>
                </a:highlight>
                <a:latin typeface="Times New Roman"/>
                <a:ea typeface="Times New Roman"/>
                <a:cs typeface="Times New Roman"/>
                <a:sym typeface="Times New Roman"/>
              </a:rPr>
              <a:t>Britannica, T. Editors of Encyclopaedia (2021, April 4). jerboa</a:t>
            </a:r>
            <a:r>
              <a:rPr i="1" lang="en" sz="1000">
                <a:solidFill>
                  <a:schemeClr val="accent1"/>
                </a:solidFill>
                <a:highlight>
                  <a:srgbClr val="FFFFFF"/>
                </a:highlight>
                <a:latin typeface="Times New Roman"/>
                <a:ea typeface="Times New Roman"/>
                <a:cs typeface="Times New Roman"/>
                <a:sym typeface="Times New Roman"/>
              </a:rPr>
              <a:t>. Encyclopedia Britannica. </a:t>
            </a:r>
            <a:r>
              <a:rPr lang="en" sz="10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https://www.britannica.com/animal/jerboa</a:t>
            </a:r>
            <a:endParaRPr i="1" sz="1000">
              <a:solidFill>
                <a:schemeClr val="accent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2"/>
              </a:buClr>
              <a:buSzPct val="110000"/>
              <a:buFont typeface="Arial"/>
              <a:buNone/>
            </a:pPr>
            <a:r>
              <a:rPr lang="en" sz="1000">
                <a:solidFill>
                  <a:schemeClr val="accent1"/>
                </a:solidFill>
                <a:highlight>
                  <a:srgbClr val="FFFFFF"/>
                </a:highlight>
                <a:latin typeface="Times New Roman"/>
                <a:ea typeface="Times New Roman"/>
                <a:cs typeface="Times New Roman"/>
                <a:sym typeface="Times New Roman"/>
              </a:rPr>
              <a:t>This article also contains basic information about the jerboa, though it goes a bit more in depth than the WWF article. Some jerboa traits are highly variable, such as ears or color. They have extremely short front limbs and long back limbs. The color of the jerboa largely depends on their environment and what will blend in more. Their main competitors are gerbils. They can jump 10 ft far and 6 ft upwards. They don’t drink water and they stay underground in burrows during the day and the winter.</a:t>
            </a:r>
            <a:endParaRPr sz="1000">
              <a:solidFill>
                <a:schemeClr val="accent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2"/>
              </a:buClr>
              <a:buSzPct val="110000"/>
              <a:buFont typeface="Arial"/>
              <a:buNone/>
            </a:pPr>
            <a:r>
              <a:t/>
            </a:r>
            <a:endParaRPr sz="1000">
              <a:solidFill>
                <a:schemeClr val="accent1"/>
              </a:solidFill>
              <a:highlight>
                <a:srgbClr val="FFFFFF"/>
              </a:highlight>
              <a:latin typeface="Times New Roman"/>
              <a:ea typeface="Times New Roman"/>
              <a:cs typeface="Times New Roman"/>
              <a:sym typeface="Times New Roman"/>
            </a:endParaRPr>
          </a:p>
          <a:p>
            <a:pPr indent="457200" lvl="0" marL="0" rtl="0" algn="l">
              <a:lnSpc>
                <a:spcPct val="150000"/>
              </a:lnSpc>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Conrad, M., Marcovitch, S., &amp; Boseovski, J.J. (2021). The friendly fossa: The effect of anthropomorphic language on learning about unfamiliar animals through both storybooks and live animal experiences. </a:t>
            </a:r>
            <a:r>
              <a:rPr i="1" lang="en" sz="1000">
                <a:solidFill>
                  <a:schemeClr val="dk2"/>
                </a:solidFill>
                <a:latin typeface="Times New Roman"/>
                <a:ea typeface="Times New Roman"/>
                <a:cs typeface="Times New Roman"/>
                <a:sym typeface="Times New Roman"/>
              </a:rPr>
              <a:t>Journal of Experimental Child Psychology, 201</a:t>
            </a:r>
            <a:r>
              <a:rPr lang="en" sz="1000">
                <a:solidFill>
                  <a:schemeClr val="dk2"/>
                </a:solidFill>
                <a:latin typeface="Times New Roman"/>
                <a:ea typeface="Times New Roman"/>
                <a:cs typeface="Times New Roman"/>
                <a:sym typeface="Times New Roman"/>
              </a:rPr>
              <a:t>.</a:t>
            </a:r>
            <a:r>
              <a:rPr lang="en" sz="1000">
                <a:solidFill>
                  <a:schemeClr val="dk2"/>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 sz="1000">
                <a:solidFill>
                  <a:srgbClr val="1155CC"/>
                </a:solidFill>
                <a:uFill>
                  <a:noFill/>
                </a:uFill>
                <a:latin typeface="Times New Roman"/>
                <a:ea typeface="Times New Roman"/>
                <a:cs typeface="Times New Roman"/>
                <a:sym typeface="Times New Roman"/>
                <a:hlinkClick r:id="rId5">
                  <a:extLst>
                    <a:ext uri="{A12FA001-AC4F-418D-AE19-62706E023703}">
                      <ahyp:hlinkClr val="tx"/>
                    </a:ext>
                  </a:extLst>
                </a:hlinkClick>
              </a:rPr>
              <a:t>https://doi.org/10.1016/j.jecp.2020.104985</a:t>
            </a:r>
            <a:r>
              <a:rPr lang="en" sz="1000">
                <a:solidFill>
                  <a:srgbClr val="1155CC"/>
                </a:solidFill>
                <a:highlight>
                  <a:srgbClr val="FFFFFF"/>
                </a:highlight>
                <a:latin typeface="Times New Roman"/>
                <a:ea typeface="Times New Roman"/>
                <a:cs typeface="Times New Roman"/>
                <a:sym typeface="Times New Roman"/>
              </a:rPr>
              <a:t>. </a:t>
            </a:r>
            <a:endParaRPr sz="1000">
              <a:solidFill>
                <a:srgbClr val="1C1D1E"/>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	This article discusses anthropomorphic descriptions of animals within a storybook context as well as a zoo context, but I will be focusing on storybooks. This article states that books about animal characters are generally more popular, specifically in a preschool setting. There is also emphasis on the degree of ‘humanness” the animal characters have; the more human they seem, the less children will associate them with real animals.</a:t>
            </a:r>
            <a:endParaRPr sz="1000">
              <a:solidFill>
                <a:schemeClr val="dk2"/>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2"/>
              </a:buClr>
              <a:buSzPct val="110000"/>
              <a:buFont typeface="Arial"/>
              <a:buNone/>
            </a:pPr>
            <a:r>
              <a:t/>
            </a:r>
            <a:endParaRPr sz="1000">
              <a:solidFill>
                <a:schemeClr val="dk2"/>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Geerdts, M.S. (2016). (Un)Real Animals: Anthropomorphism and Early Learning About Animals. </a:t>
            </a:r>
            <a:r>
              <a:rPr i="1" lang="en" sz="1000">
                <a:solidFill>
                  <a:schemeClr val="dk2"/>
                </a:solidFill>
                <a:latin typeface="Times New Roman"/>
                <a:ea typeface="Times New Roman"/>
                <a:cs typeface="Times New Roman"/>
                <a:sym typeface="Times New Roman"/>
              </a:rPr>
              <a:t>Child Development Perspectives, 10</a:t>
            </a:r>
            <a:r>
              <a:rPr lang="en" sz="1000">
                <a:solidFill>
                  <a:schemeClr val="dk2"/>
                </a:solidFill>
                <a:latin typeface="Times New Roman"/>
                <a:ea typeface="Times New Roman"/>
                <a:cs typeface="Times New Roman"/>
                <a:sym typeface="Times New Roman"/>
              </a:rPr>
              <a:t>(1), 10-14.</a:t>
            </a:r>
            <a:r>
              <a:rPr lang="en" sz="10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 https://doi.org/10.1111/cdep.12153</a:t>
            </a:r>
            <a:endParaRPr sz="1000" u="sng">
              <a:solidFill>
                <a:srgbClr val="1155CC"/>
              </a:solidFill>
              <a:latin typeface="Times New Roman"/>
              <a:ea typeface="Times New Roman"/>
              <a:cs typeface="Times New Roman"/>
              <a:sym typeface="Times New Roman"/>
            </a:endParaRPr>
          </a:p>
          <a:p>
            <a:pPr indent="0" lvl="0" marL="0" rtl="0" algn="l">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The results of this study indicate that anthropomorphism has a negative impact on children’s learning. It is stated that in early education, anthropomorphizing animals will hinder children in learning about different types of animals and other biological knowledge, though older children (high school age), generally find anthropomorphism helpful in learning science.</a:t>
            </a:r>
            <a:endParaRPr sz="1000">
              <a:solidFill>
                <a:schemeClr val="dk2"/>
              </a:solidFill>
              <a:latin typeface="Times New Roman"/>
              <a:ea typeface="Times New Roman"/>
              <a:cs typeface="Times New Roman"/>
              <a:sym typeface="Times New Roman"/>
            </a:endParaRPr>
          </a:p>
          <a:p>
            <a:pPr indent="-457200" lvl="0" marL="457200" rtl="0" algn="l">
              <a:spcBef>
                <a:spcPts val="0"/>
              </a:spcBef>
              <a:spcAft>
                <a:spcPts val="0"/>
              </a:spcAft>
              <a:buClr>
                <a:schemeClr val="dk2"/>
              </a:buClr>
              <a:buSzPct val="110000"/>
              <a:buFont typeface="Arial"/>
              <a:buNone/>
            </a:pPr>
            <a:r>
              <a:t/>
            </a:r>
            <a:endParaRPr sz="1000">
              <a:solidFill>
                <a:schemeClr val="dk2"/>
              </a:solidFill>
              <a:latin typeface="Times New Roman"/>
              <a:ea typeface="Times New Roman"/>
              <a:cs typeface="Times New Roman"/>
              <a:sym typeface="Times New Roman"/>
            </a:endParaRPr>
          </a:p>
          <a:p>
            <a:pPr indent="-457200" lvl="0" marL="457200" rtl="0" algn="l">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Geerdts, M. S., Van de Walle, G. A., &amp; LoBue, V. (2016). Learning About Real Animals From Anthropomorphic Media. </a:t>
            </a:r>
            <a:r>
              <a:rPr i="1" lang="en" sz="1000">
                <a:solidFill>
                  <a:schemeClr val="dk2"/>
                </a:solidFill>
                <a:latin typeface="Times New Roman"/>
                <a:ea typeface="Times New Roman"/>
                <a:cs typeface="Times New Roman"/>
                <a:sym typeface="Times New Roman"/>
              </a:rPr>
              <a:t>Imagination, Cognition and Personality</a:t>
            </a:r>
            <a:r>
              <a:rPr lang="en" sz="1000">
                <a:solidFill>
                  <a:schemeClr val="dk2"/>
                </a:solidFill>
                <a:latin typeface="Times New Roman"/>
                <a:ea typeface="Times New Roman"/>
                <a:cs typeface="Times New Roman"/>
                <a:sym typeface="Times New Roman"/>
              </a:rPr>
              <a:t>, </a:t>
            </a:r>
            <a:r>
              <a:rPr i="1" lang="en" sz="1000">
                <a:solidFill>
                  <a:schemeClr val="dk2"/>
                </a:solidFill>
                <a:latin typeface="Times New Roman"/>
                <a:ea typeface="Times New Roman"/>
                <a:cs typeface="Times New Roman"/>
                <a:sym typeface="Times New Roman"/>
              </a:rPr>
              <a:t>36</a:t>
            </a:r>
            <a:r>
              <a:rPr lang="en" sz="1000">
                <a:solidFill>
                  <a:schemeClr val="dk2"/>
                </a:solidFill>
                <a:latin typeface="Times New Roman"/>
                <a:ea typeface="Times New Roman"/>
                <a:cs typeface="Times New Roman"/>
                <a:sym typeface="Times New Roman"/>
              </a:rPr>
              <a:t>(1), 5-26. </a:t>
            </a:r>
            <a:r>
              <a:rPr lang="en" sz="10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https://doi-org.ezproxy.bu.edu/10.1177/0276236615611798</a:t>
            </a:r>
            <a:endParaRPr sz="1000" u="sng">
              <a:solidFill>
                <a:srgbClr val="1155CC"/>
              </a:solidFill>
              <a:latin typeface="Times New Roman"/>
              <a:ea typeface="Times New Roman"/>
              <a:cs typeface="Times New Roman"/>
              <a:sym typeface="Times New Roman"/>
            </a:endParaRPr>
          </a:p>
          <a:p>
            <a:pPr indent="0" lvl="0" marL="0" rtl="0" algn="l">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Interestingly enough, the same author as </a:t>
            </a:r>
            <a:r>
              <a:rPr i="1" lang="en" sz="1000">
                <a:solidFill>
                  <a:schemeClr val="dk2"/>
                </a:solidFill>
                <a:latin typeface="Times New Roman"/>
                <a:ea typeface="Times New Roman"/>
                <a:cs typeface="Times New Roman"/>
                <a:sym typeface="Times New Roman"/>
              </a:rPr>
              <a:t>(Un)Real Animals: Anthropomorphism and Early Learning About Animals</a:t>
            </a:r>
            <a:r>
              <a:rPr lang="en" sz="1000">
                <a:solidFill>
                  <a:schemeClr val="dk2"/>
                </a:solidFill>
                <a:latin typeface="Times New Roman"/>
                <a:ea typeface="Times New Roman"/>
                <a:cs typeface="Times New Roman"/>
                <a:sym typeface="Times New Roman"/>
              </a:rPr>
              <a:t>, has worked on this article, and states that contrary to previous ideas, anthropomorphism does not interfere with children’s ability to learn biology and animal science. This article also emphasizes that children have a preference for stories featuring animal characters rather than human characters. It is also emphasized that what really matters is the degree of anthropomorphism of the animal characters. It is even stated that animal characters are beneficial to aiding children in biological reasoning. </a:t>
            </a:r>
            <a:endParaRPr sz="1000">
              <a:solidFill>
                <a:schemeClr val="dk2"/>
              </a:solidFill>
              <a:latin typeface="Times New Roman"/>
              <a:ea typeface="Times New Roman"/>
              <a:cs typeface="Times New Roman"/>
              <a:sym typeface="Times New Roman"/>
            </a:endParaRPr>
          </a:p>
          <a:p>
            <a:pPr indent="-457200" lvl="0" marL="457200" rtl="0" algn="l">
              <a:spcBef>
                <a:spcPts val="0"/>
              </a:spcBef>
              <a:spcAft>
                <a:spcPts val="0"/>
              </a:spcAft>
              <a:buClr>
                <a:schemeClr val="dk2"/>
              </a:buClr>
              <a:buSzPct val="110000"/>
              <a:buFont typeface="Arial"/>
              <a:buNone/>
            </a:pPr>
            <a:r>
              <a:t/>
            </a:r>
            <a:endParaRPr sz="1000">
              <a:solidFill>
                <a:schemeClr val="dk2"/>
              </a:solidFill>
              <a:latin typeface="Times New Roman"/>
              <a:ea typeface="Times New Roman"/>
              <a:cs typeface="Times New Roman"/>
              <a:sym typeface="Times New Roman"/>
            </a:endParaRPr>
          </a:p>
          <a:p>
            <a:pPr indent="-457200" lvl="0" marL="457200" rtl="0" algn="l">
              <a:spcBef>
                <a:spcPts val="0"/>
              </a:spcBef>
              <a:spcAft>
                <a:spcPts val="0"/>
              </a:spcAft>
              <a:buClr>
                <a:schemeClr val="dk2"/>
              </a:buClr>
              <a:buSzPct val="110000"/>
              <a:buFont typeface="Arial"/>
              <a:buNone/>
            </a:pPr>
            <a:r>
              <a:rPr lang="en" sz="1000">
                <a:solidFill>
                  <a:schemeClr val="accent1"/>
                </a:solidFill>
                <a:highlight>
                  <a:srgbClr val="FFFFFF"/>
                </a:highlight>
                <a:latin typeface="Times New Roman"/>
                <a:ea typeface="Times New Roman"/>
                <a:cs typeface="Times New Roman"/>
                <a:sym typeface="Times New Roman"/>
              </a:rPr>
              <a:t>Moutinho, A. F., Seren, N., Pauperio, J., Silva, T. L., Martinez-Freiria, F., Sotelo, G., Faria, R., Mappes, T., Alves, P. C., Brito, J. C., &amp; BoratyAski, Z. (2020). Evolutionary history of two cryptic species of northern African jerboas. </a:t>
            </a:r>
            <a:r>
              <a:rPr i="1" lang="en" sz="1000">
                <a:solidFill>
                  <a:schemeClr val="accent1"/>
                </a:solidFill>
                <a:highlight>
                  <a:srgbClr val="FFFFFF"/>
                </a:highlight>
                <a:latin typeface="Times New Roman"/>
                <a:ea typeface="Times New Roman"/>
                <a:cs typeface="Times New Roman"/>
                <a:sym typeface="Times New Roman"/>
              </a:rPr>
              <a:t>BMC Evolutionary Biology</a:t>
            </a:r>
            <a:r>
              <a:rPr lang="en" sz="1000">
                <a:solidFill>
                  <a:schemeClr val="accent1"/>
                </a:solidFill>
                <a:highlight>
                  <a:srgbClr val="FFFFFF"/>
                </a:highlight>
                <a:latin typeface="Times New Roman"/>
                <a:ea typeface="Times New Roman"/>
                <a:cs typeface="Times New Roman"/>
                <a:sym typeface="Times New Roman"/>
              </a:rPr>
              <a:t>, </a:t>
            </a:r>
            <a:r>
              <a:rPr i="1" lang="en" sz="1000">
                <a:solidFill>
                  <a:schemeClr val="accent1"/>
                </a:solidFill>
                <a:highlight>
                  <a:srgbClr val="FFFFFF"/>
                </a:highlight>
                <a:latin typeface="Times New Roman"/>
                <a:ea typeface="Times New Roman"/>
                <a:cs typeface="Times New Roman"/>
                <a:sym typeface="Times New Roman"/>
              </a:rPr>
              <a:t>20</a:t>
            </a:r>
            <a:r>
              <a:rPr lang="en" sz="1000">
                <a:solidFill>
                  <a:schemeClr val="accent1"/>
                </a:solidFill>
                <a:highlight>
                  <a:srgbClr val="FFFFFF"/>
                </a:highlight>
                <a:latin typeface="Times New Roman"/>
                <a:ea typeface="Times New Roman"/>
                <a:cs typeface="Times New Roman"/>
                <a:sym typeface="Times New Roman"/>
              </a:rPr>
              <a:t>(1). </a:t>
            </a:r>
            <a:r>
              <a:rPr lang="en" sz="1000" u="sng">
                <a:solidFill>
                  <a:srgbClr val="1155CC"/>
                </a:solidFill>
                <a:highlight>
                  <a:srgbClr val="FFFFFF"/>
                </a:highlight>
                <a:latin typeface="Times New Roman"/>
                <a:ea typeface="Times New Roman"/>
                <a:cs typeface="Times New Roman"/>
                <a:sym typeface="Times New Roman"/>
                <a:hlinkClick r:id="rId8">
                  <a:extLst>
                    <a:ext uri="{A12FA001-AC4F-418D-AE19-62706E023703}">
                      <ahyp:hlinkClr val="tx"/>
                    </a:ext>
                  </a:extLst>
                </a:hlinkClick>
              </a:rPr>
              <a:t>https://link-gale-com.ezproxy.bu.edu/apps/doc/A616402760/AONE?u=mlin_b_bumml&amp;sid=bookmark-AONE&amp;xid=d010ff2f</a:t>
            </a:r>
            <a:endParaRPr sz="1000">
              <a:solidFill>
                <a:schemeClr val="accent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This article describes the evolution of two subspecies of jerboa. It also presents information that is true to all jerboas, and these facts can be used in this project. The African Jerboa has five sub-species that reside all throughout Northern Africa. The species evolved based on their environment, and the main difference is their fur color (gray, orange, etc). Jerboas with lighter colored fur are typically found in more sandy terrains, while jerboas with darker colored fur tend to live in more rocky terrains. </a:t>
            </a:r>
            <a:endParaRPr sz="1000">
              <a:solidFill>
                <a:schemeClr val="dk2"/>
              </a:solidFill>
              <a:latin typeface="Times New Roman"/>
              <a:ea typeface="Times New Roman"/>
              <a:cs typeface="Times New Roman"/>
              <a:sym typeface="Times New Roman"/>
            </a:endParaRPr>
          </a:p>
          <a:p>
            <a:pPr indent="-457200" lvl="0" marL="457200" rtl="0" algn="l">
              <a:spcBef>
                <a:spcPts val="0"/>
              </a:spcBef>
              <a:spcAft>
                <a:spcPts val="0"/>
              </a:spcAft>
              <a:buClr>
                <a:schemeClr val="dk2"/>
              </a:buClr>
              <a:buSzPct val="110000"/>
              <a:buFont typeface="Arial"/>
              <a:buNone/>
            </a:pPr>
            <a:r>
              <a:t/>
            </a:r>
            <a:endParaRPr sz="1000">
              <a:solidFill>
                <a:schemeClr val="dk2"/>
              </a:solidFill>
              <a:latin typeface="Times New Roman"/>
              <a:ea typeface="Times New Roman"/>
              <a:cs typeface="Times New Roman"/>
              <a:sym typeface="Times New Roman"/>
            </a:endParaRPr>
          </a:p>
          <a:p>
            <a:pPr indent="-457200" lvl="0" marL="457200" rtl="0" algn="l">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Hooykaas, M. J. D., Holierhoek, M. G., Westerveld, J. S., Schilthuizen, M., &amp; Smeets, I. (2022). Animal biodiversity and specificity in children’s picture books. </a:t>
            </a:r>
            <a:r>
              <a:rPr i="1" lang="en" sz="1000">
                <a:solidFill>
                  <a:schemeClr val="dk2"/>
                </a:solidFill>
                <a:latin typeface="Times New Roman"/>
                <a:ea typeface="Times New Roman"/>
                <a:cs typeface="Times New Roman"/>
                <a:sym typeface="Times New Roman"/>
              </a:rPr>
              <a:t>Public Understanding of Science</a:t>
            </a:r>
            <a:r>
              <a:rPr lang="en" sz="1000">
                <a:solidFill>
                  <a:schemeClr val="dk2"/>
                </a:solidFill>
                <a:latin typeface="Times New Roman"/>
                <a:ea typeface="Times New Roman"/>
                <a:cs typeface="Times New Roman"/>
                <a:sym typeface="Times New Roman"/>
              </a:rPr>
              <a:t>, </a:t>
            </a:r>
            <a:r>
              <a:rPr i="1" lang="en" sz="1000">
                <a:solidFill>
                  <a:schemeClr val="dk2"/>
                </a:solidFill>
                <a:latin typeface="Times New Roman"/>
                <a:ea typeface="Times New Roman"/>
                <a:cs typeface="Times New Roman"/>
                <a:sym typeface="Times New Roman"/>
              </a:rPr>
              <a:t>31</a:t>
            </a:r>
            <a:r>
              <a:rPr lang="en" sz="1000">
                <a:solidFill>
                  <a:schemeClr val="dk2"/>
                </a:solidFill>
                <a:latin typeface="Times New Roman"/>
                <a:ea typeface="Times New Roman"/>
                <a:cs typeface="Times New Roman"/>
                <a:sym typeface="Times New Roman"/>
              </a:rPr>
              <a:t>(5), 671-688. </a:t>
            </a:r>
            <a:r>
              <a:rPr lang="en" sz="10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https://doi-org.ezproxy.bu.edu/10.1177/09636625221089811</a:t>
            </a:r>
            <a:r>
              <a:rPr lang="en" sz="1000">
                <a:solidFill>
                  <a:srgbClr val="1155CC"/>
                </a:solidFill>
                <a:latin typeface="Times New Roman"/>
                <a:ea typeface="Times New Roman"/>
                <a:cs typeface="Times New Roman"/>
                <a:sym typeface="Times New Roman"/>
              </a:rPr>
              <a:t> </a:t>
            </a:r>
            <a:endParaRPr sz="1000">
              <a:solidFill>
                <a:srgbClr val="1155CC"/>
              </a:solidFill>
              <a:latin typeface="Times New Roman"/>
              <a:ea typeface="Times New Roman"/>
              <a:cs typeface="Times New Roman"/>
              <a:sym typeface="Times New Roman"/>
            </a:endParaRPr>
          </a:p>
          <a:p>
            <a:pPr indent="0" lvl="0" marL="0" rtl="0" algn="l">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This article is particularly relevant to my interests in endangered animals. Including a more diverse population of animals in children’s storybooks is a small but important step for raising awareness about the importance of these species in their ecosystems. This article discusses the relevance of picture books in Western children’s lives, therefore allowing children to perceive more animal diversity.</a:t>
            </a:r>
            <a:endParaRPr sz="1000">
              <a:solidFill>
                <a:schemeClr val="dk2"/>
              </a:solidFill>
              <a:latin typeface="Times New Roman"/>
              <a:ea typeface="Times New Roman"/>
              <a:cs typeface="Times New Roman"/>
              <a:sym typeface="Times New Roman"/>
            </a:endParaRPr>
          </a:p>
          <a:p>
            <a:pPr indent="-457200" lvl="0" marL="457200" rtl="0" algn="l">
              <a:spcBef>
                <a:spcPts val="0"/>
              </a:spcBef>
              <a:spcAft>
                <a:spcPts val="0"/>
              </a:spcAft>
              <a:buClr>
                <a:schemeClr val="dk2"/>
              </a:buClr>
              <a:buSzPct val="110000"/>
              <a:buFont typeface="Arial"/>
              <a:buNone/>
            </a:pPr>
            <a:r>
              <a:t/>
            </a:r>
            <a:endParaRPr sz="1000">
              <a:solidFill>
                <a:schemeClr val="dk2"/>
              </a:solidFill>
              <a:latin typeface="Times New Roman"/>
              <a:ea typeface="Times New Roman"/>
              <a:cs typeface="Times New Roman"/>
              <a:sym typeface="Times New Roman"/>
            </a:endParaRPr>
          </a:p>
          <a:p>
            <a:pPr indent="-457200" lvl="0" marL="457200" rtl="0" algn="l">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Pringle, R. M., &amp; Linda, L. L. (2005). Using Picture Storybooks to Support Young Children's Science Learning.</a:t>
            </a:r>
            <a:r>
              <a:rPr i="1" lang="en" sz="1000">
                <a:solidFill>
                  <a:schemeClr val="dk2"/>
                </a:solidFill>
                <a:latin typeface="Times New Roman"/>
                <a:ea typeface="Times New Roman"/>
                <a:cs typeface="Times New Roman"/>
                <a:sym typeface="Times New Roman"/>
              </a:rPr>
              <a:t> Reading Horizons, 46</a:t>
            </a:r>
            <a:r>
              <a:rPr lang="en" sz="1000">
                <a:solidFill>
                  <a:schemeClr val="dk2"/>
                </a:solidFill>
                <a:latin typeface="Times New Roman"/>
                <a:ea typeface="Times New Roman"/>
                <a:cs typeface="Times New Roman"/>
                <a:sym typeface="Times New Roman"/>
              </a:rPr>
              <a:t>(1), 1-15. </a:t>
            </a:r>
            <a:r>
              <a:rPr lang="en" sz="1000" u="sng">
                <a:solidFill>
                  <a:srgbClr val="1155CC"/>
                </a:solidFill>
                <a:latin typeface="Times New Roman"/>
                <a:ea typeface="Times New Roman"/>
                <a:cs typeface="Times New Roman"/>
                <a:sym typeface="Times New Roman"/>
                <a:hlinkClick r:id="rId10">
                  <a:extLst>
                    <a:ext uri="{A12FA001-AC4F-418D-AE19-62706E023703}">
                      <ahyp:hlinkClr val="tx"/>
                    </a:ext>
                  </a:extLst>
                </a:hlinkClick>
              </a:rPr>
              <a:t>https://ezproxy.bu.edu/login?qurl=https%3A%2F%2Fwww.proquest.com%2Fscholarly-journals%2Fusing-picture-storybooks-support-young-childrens%2Fdocview%2F236424082%2Fse-2%3Faccountid%3D9676</a:t>
            </a:r>
            <a:r>
              <a:rPr lang="en" sz="1000">
                <a:solidFill>
                  <a:srgbClr val="1155CC"/>
                </a:solidFill>
                <a:latin typeface="Times New Roman"/>
                <a:ea typeface="Times New Roman"/>
                <a:cs typeface="Times New Roman"/>
                <a:sym typeface="Times New Roman"/>
              </a:rPr>
              <a:t> </a:t>
            </a:r>
            <a:endParaRPr sz="1000">
              <a:solidFill>
                <a:srgbClr val="1155CC"/>
              </a:solidFill>
              <a:latin typeface="Times New Roman"/>
              <a:ea typeface="Times New Roman"/>
              <a:cs typeface="Times New Roman"/>
              <a:sym typeface="Times New Roman"/>
            </a:endParaRPr>
          </a:p>
          <a:p>
            <a:pPr indent="0" lvl="0" marL="0" rtl="0" algn="l">
              <a:spcBef>
                <a:spcPts val="0"/>
              </a:spcBef>
              <a:spcAft>
                <a:spcPts val="0"/>
              </a:spcAft>
              <a:buClr>
                <a:schemeClr val="dk2"/>
              </a:buClr>
              <a:buSzPct val="110000"/>
              <a:buFont typeface="Arial"/>
              <a:buNone/>
            </a:pPr>
            <a:r>
              <a:rPr lang="en" sz="1000">
                <a:solidFill>
                  <a:schemeClr val="dk2"/>
                </a:solidFill>
                <a:latin typeface="Times New Roman"/>
                <a:ea typeface="Times New Roman"/>
                <a:cs typeface="Times New Roman"/>
                <a:sym typeface="Times New Roman"/>
              </a:rPr>
              <a:t>This article is the result of a collaborative research project undertaken by a science methods specialist and a children's literature specialist. Many support science learning in classrooms allowing children to make observations, raise questions and form conclusions from evidence. Particularly, this article discusses the impacts of different types of animal stories, which builds on the previous articles’ statements about scientific learning depending on the degree of anthropomorphism.</a:t>
            </a:r>
            <a:endParaRPr sz="1000">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2"/>
              </a:buClr>
              <a:buSzPct val="100000"/>
              <a:buFont typeface="Arial"/>
              <a:buNone/>
            </a:pPr>
            <a:r>
              <a:t/>
            </a:r>
            <a:endParaRPr sz="1100">
              <a:solidFill>
                <a:schemeClr val="dk2"/>
              </a:solidFill>
              <a:latin typeface="Times New Roman"/>
              <a:ea typeface="Times New Roman"/>
              <a:cs typeface="Times New Roman"/>
              <a:sym typeface="Times New Roman"/>
            </a:endParaRPr>
          </a:p>
          <a:p>
            <a:pPr indent="-457200" lvl="0" marL="457200" rtl="0" algn="l">
              <a:spcBef>
                <a:spcPts val="0"/>
              </a:spcBef>
              <a:spcAft>
                <a:spcPts val="0"/>
              </a:spcAft>
              <a:buClr>
                <a:schemeClr val="dk2"/>
              </a:buClr>
              <a:buSzPct val="110000"/>
              <a:buFont typeface="Arial"/>
              <a:buNone/>
            </a:pPr>
            <a:r>
              <a:rPr lang="en" sz="1000">
                <a:solidFill>
                  <a:schemeClr val="accent1"/>
                </a:solidFill>
                <a:highlight>
                  <a:srgbClr val="FFFFFF"/>
                </a:highlight>
                <a:latin typeface="Times New Roman"/>
                <a:ea typeface="Times New Roman"/>
                <a:cs typeface="Times New Roman"/>
                <a:sym typeface="Times New Roman"/>
              </a:rPr>
              <a:t>World Wildlife Fund. (2018). The long-eared jerboa stands– and hops– in a class of its own.</a:t>
            </a:r>
            <a:r>
              <a:rPr i="1" lang="en" sz="1000">
                <a:solidFill>
                  <a:schemeClr val="accent1"/>
                </a:solidFill>
                <a:highlight>
                  <a:srgbClr val="FFFFFF"/>
                </a:highlight>
                <a:latin typeface="Times New Roman"/>
                <a:ea typeface="Times New Roman"/>
                <a:cs typeface="Times New Roman"/>
                <a:sym typeface="Times New Roman"/>
              </a:rPr>
              <a:t> World Wildlife Magazine. </a:t>
            </a:r>
            <a:r>
              <a:rPr lang="en" sz="1000" u="sng">
                <a:solidFill>
                  <a:srgbClr val="1155CC"/>
                </a:solidFill>
                <a:latin typeface="Times New Roman"/>
                <a:ea typeface="Times New Roman"/>
                <a:cs typeface="Times New Roman"/>
                <a:sym typeface="Times New Roman"/>
                <a:hlinkClick r:id="rId11">
                  <a:extLst>
                    <a:ext uri="{A12FA001-AC4F-418D-AE19-62706E023703}">
                      <ahyp:hlinkClr val="tx"/>
                    </a:ext>
                  </a:extLst>
                </a:hlinkClick>
              </a:rPr>
              <a:t>https://www.worldwildlife.org/magazine/issues/summer-2018/articles/the-long-eared-jerboa-stands-and-hops-in-a-class-of-its-own</a:t>
            </a:r>
            <a:r>
              <a:rPr lang="en" sz="1000">
                <a:solidFill>
                  <a:schemeClr val="accent1"/>
                </a:solidFill>
                <a:latin typeface="Times New Roman"/>
                <a:ea typeface="Times New Roman"/>
                <a:cs typeface="Times New Roman"/>
                <a:sym typeface="Times New Roman"/>
              </a:rPr>
              <a:t> </a:t>
            </a:r>
            <a:endParaRPr sz="1000">
              <a:solidFill>
                <a:schemeClr val="accent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2"/>
              </a:buClr>
              <a:buSzPct val="110000"/>
              <a:buFont typeface="Arial"/>
              <a:buNone/>
            </a:pPr>
            <a:r>
              <a:rPr lang="en" sz="1000">
                <a:solidFill>
                  <a:schemeClr val="accent1"/>
                </a:solidFill>
                <a:highlight>
                  <a:srgbClr val="FFFFFF"/>
                </a:highlight>
                <a:latin typeface="Times New Roman"/>
                <a:ea typeface="Times New Roman"/>
                <a:cs typeface="Times New Roman"/>
                <a:sym typeface="Times New Roman"/>
              </a:rPr>
              <a:t>This article contains basic information about the jerboa and its habitat, diet, and other characteristics. Jerboas are 2.75” - 3.5”, with their tail being 6" - 6.4". They are most commonly a sandy tan color. Their habitat can range from North Africa to Southern Mongolia. Their diet is mostly insects, not plants or nuts. From what scientists know, jerboas can jump up to 6 ft in the air.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